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14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5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6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37" r:id="rId2"/>
    <p:sldId id="329" r:id="rId3"/>
    <p:sldId id="289" r:id="rId4"/>
    <p:sldId id="290" r:id="rId5"/>
    <p:sldId id="335" r:id="rId6"/>
    <p:sldId id="262" r:id="rId7"/>
    <p:sldId id="270" r:id="rId8"/>
    <p:sldId id="276" r:id="rId9"/>
    <p:sldId id="271" r:id="rId10"/>
    <p:sldId id="272" r:id="rId11"/>
    <p:sldId id="328" r:id="rId12"/>
    <p:sldId id="336" r:id="rId13"/>
    <p:sldId id="286" r:id="rId14"/>
    <p:sldId id="330" r:id="rId15"/>
    <p:sldId id="338" r:id="rId16"/>
    <p:sldId id="320" r:id="rId17"/>
    <p:sldId id="321" r:id="rId18"/>
    <p:sldId id="294" r:id="rId19"/>
    <p:sldId id="296" r:id="rId20"/>
    <p:sldId id="295" r:id="rId21"/>
    <p:sldId id="297" r:id="rId22"/>
    <p:sldId id="322" r:id="rId23"/>
    <p:sldId id="324" r:id="rId24"/>
    <p:sldId id="326" r:id="rId25"/>
    <p:sldId id="327" r:id="rId26"/>
    <p:sldId id="339" r:id="rId27"/>
    <p:sldId id="340" r:id="rId28"/>
    <p:sldId id="268" r:id="rId29"/>
    <p:sldId id="334" r:id="rId30"/>
    <p:sldId id="281" r:id="rId31"/>
    <p:sldId id="284" r:id="rId32"/>
    <p:sldId id="275" r:id="rId33"/>
    <p:sldId id="274" r:id="rId34"/>
    <p:sldId id="261" r:id="rId35"/>
    <p:sldId id="277" r:id="rId36"/>
    <p:sldId id="292" r:id="rId37"/>
    <p:sldId id="278" r:id="rId38"/>
    <p:sldId id="287" r:id="rId39"/>
    <p:sldId id="293" r:id="rId40"/>
    <p:sldId id="279" r:id="rId41"/>
    <p:sldId id="280" r:id="rId42"/>
    <p:sldId id="325" r:id="rId43"/>
    <p:sldId id="323" r:id="rId44"/>
    <p:sldId id="288" r:id="rId45"/>
    <p:sldId id="283" r:id="rId46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6. April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8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881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9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01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3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4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85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56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April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08.04.2021 | FB 18 |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Luftbetankung eines Passagierflugzeuges |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image" Target="../media/image53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50.png"/><Relationship Id="rId33" Type="http://schemas.openxmlformats.org/officeDocument/2006/relationships/image" Target="../media/image42.png"/><Relationship Id="rId38" Type="http://schemas.openxmlformats.org/officeDocument/2006/relationships/image" Target="../media/image43.png"/><Relationship Id="rId46" Type="http://schemas.openxmlformats.org/officeDocument/2006/relationships/image" Target="../media/image60.pn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38.png"/><Relationship Id="rId41" Type="http://schemas.openxmlformats.org/officeDocument/2006/relationships/image" Target="../media/image45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41.png"/><Relationship Id="rId37" Type="http://schemas.openxmlformats.org/officeDocument/2006/relationships/image" Target="../media/image54.png"/><Relationship Id="rId40" Type="http://schemas.openxmlformats.org/officeDocument/2006/relationships/image" Target="../media/image55.png"/><Relationship Id="rId45" Type="http://schemas.openxmlformats.org/officeDocument/2006/relationships/image" Target="../media/image59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2.png"/><Relationship Id="rId36" Type="http://schemas.openxmlformats.org/officeDocument/2006/relationships/image" Target="../media/image13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image" Target="../media/image40.png"/><Relationship Id="rId44" Type="http://schemas.openxmlformats.org/officeDocument/2006/relationships/image" Target="../media/image58.pn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image" Target="../media/image51.png"/><Relationship Id="rId30" Type="http://schemas.openxmlformats.org/officeDocument/2006/relationships/image" Target="../media/image39.png"/><Relationship Id="rId35" Type="http://schemas.openxmlformats.org/officeDocument/2006/relationships/image" Target="../media/image19.png"/><Relationship Id="rId4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6.png"/><Relationship Id="rId39" Type="http://schemas.openxmlformats.org/officeDocument/2006/relationships/image" Target="../media/image53.png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45.png"/><Relationship Id="rId50" Type="http://schemas.openxmlformats.org/officeDocument/2006/relationships/image" Target="../media/image64.png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9.png"/><Relationship Id="rId38" Type="http://schemas.openxmlformats.org/officeDocument/2006/relationships/image" Target="../media/image42.png"/><Relationship Id="rId46" Type="http://schemas.openxmlformats.org/officeDocument/2006/relationships/image" Target="../media/image55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image" Target="../media/image62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61.png"/><Relationship Id="rId8" Type="http://schemas.openxmlformats.org/officeDocument/2006/relationships/tags" Target="../tags/tag97.xml"/><Relationship Id="rId51" Type="http://schemas.openxmlformats.org/officeDocument/2006/relationships/image" Target="../media/image65.jfi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77.png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image" Target="../media/image68.png"/><Relationship Id="rId41" Type="http://schemas.openxmlformats.org/officeDocument/2006/relationships/image" Target="../media/image79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image" Target="../media/image58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image" Target="../media/image67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image" Target="../media/image70.png"/><Relationship Id="rId44" Type="http://schemas.openxmlformats.org/officeDocument/2006/relationships/image" Target="../media/image82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8" Type="http://schemas.openxmlformats.org/officeDocument/2006/relationships/tags" Target="../tags/tag121.xml"/><Relationship Id="rId51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96.png"/><Relationship Id="rId7" Type="http://schemas.openxmlformats.org/officeDocument/2006/relationships/tags" Target="../tags/tag145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68.png"/><Relationship Id="rId2" Type="http://schemas.openxmlformats.org/officeDocument/2006/relationships/tags" Target="../tags/tag140.xml"/><Relationship Id="rId16" Type="http://schemas.openxmlformats.org/officeDocument/2006/relationships/image" Target="../media/image69.png"/><Relationship Id="rId20" Type="http://schemas.openxmlformats.org/officeDocument/2006/relationships/image" Target="../media/image9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tags" Target="../tags/tag148.xml"/><Relationship Id="rId19" Type="http://schemas.openxmlformats.org/officeDocument/2006/relationships/image" Target="../media/image9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10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tags" Target="../tags/tag154.xml"/><Relationship Id="rId21" Type="http://schemas.openxmlformats.org/officeDocument/2006/relationships/image" Target="../media/image112.png"/><Relationship Id="rId7" Type="http://schemas.openxmlformats.org/officeDocument/2006/relationships/tags" Target="../tags/tag15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08.png"/><Relationship Id="rId2" Type="http://schemas.openxmlformats.org/officeDocument/2006/relationships/tags" Target="../tags/tag153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tags" Target="../tags/tag161.xml"/><Relationship Id="rId19" Type="http://schemas.openxmlformats.org/officeDocument/2006/relationships/image" Target="../media/image110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5" Type="http://schemas.openxmlformats.org/officeDocument/2006/relationships/image" Target="../media/image104.png"/><Relationship Id="rId4" Type="http://schemas.openxmlformats.org/officeDocument/2006/relationships/image" Target="../media/image1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5" Type="http://schemas.openxmlformats.org/officeDocument/2006/relationships/image" Target="../media/image104.png"/><Relationship Id="rId4" Type="http://schemas.openxmlformats.org/officeDocument/2006/relationships/image" Target="../media/image1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30.png"/><Relationship Id="rId3" Type="http://schemas.openxmlformats.org/officeDocument/2006/relationships/tags" Target="../tags/tag169.xml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5" Type="http://schemas.openxmlformats.org/officeDocument/2006/relationships/tags" Target="../tags/tag171.xml"/><Relationship Id="rId10" Type="http://schemas.openxmlformats.org/officeDocument/2006/relationships/image" Target="../media/image127.png"/><Relationship Id="rId4" Type="http://schemas.openxmlformats.org/officeDocument/2006/relationships/tags" Target="../tags/tag170.xml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8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37.png"/><Relationship Id="rId5" Type="http://schemas.openxmlformats.org/officeDocument/2006/relationships/tags" Target="../tags/tag176.xml"/><Relationship Id="rId10" Type="http://schemas.openxmlformats.org/officeDocument/2006/relationships/image" Target="../media/image136.png"/><Relationship Id="rId4" Type="http://schemas.openxmlformats.org/officeDocument/2006/relationships/tags" Target="../tags/tag175.xml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lt.de/wissenschaft/article138935788/Dieses-Projekt-koennte-den-Luftverkehr-revolutionieren.html" TargetMode="Externa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149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image" Target="../media/image63.png"/><Relationship Id="rId39" Type="http://schemas.openxmlformats.org/officeDocument/2006/relationships/image" Target="../media/image53.png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34" Type="http://schemas.openxmlformats.org/officeDocument/2006/relationships/image" Target="../media/image38.png"/><Relationship Id="rId42" Type="http://schemas.openxmlformats.org/officeDocument/2006/relationships/image" Target="../media/image54.png"/><Relationship Id="rId47" Type="http://schemas.openxmlformats.org/officeDocument/2006/relationships/image" Target="../media/image55.png"/><Relationship Id="rId50" Type="http://schemas.openxmlformats.org/officeDocument/2006/relationships/image" Target="../media/image62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1.png"/><Relationship Id="rId38" Type="http://schemas.openxmlformats.org/officeDocument/2006/relationships/image" Target="../media/image42.png"/><Relationship Id="rId46" Type="http://schemas.openxmlformats.org/officeDocument/2006/relationships/image" Target="../media/image65.jfif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29" Type="http://schemas.openxmlformats.org/officeDocument/2006/relationships/image" Target="../media/image57.png"/><Relationship Id="rId41" Type="http://schemas.openxmlformats.org/officeDocument/2006/relationships/image" Target="../media/image13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image" Target="../media/image58.png"/><Relationship Id="rId37" Type="http://schemas.openxmlformats.org/officeDocument/2006/relationships/image" Target="../media/image41.png"/><Relationship Id="rId40" Type="http://schemas.openxmlformats.org/officeDocument/2006/relationships/image" Target="../media/image19.png"/><Relationship Id="rId45" Type="http://schemas.openxmlformats.org/officeDocument/2006/relationships/image" Target="../media/image44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image" Target="../media/image37.png"/><Relationship Id="rId36" Type="http://schemas.openxmlformats.org/officeDocument/2006/relationships/image" Target="../media/image40.png"/><Relationship Id="rId49" Type="http://schemas.openxmlformats.org/officeDocument/2006/relationships/image" Target="../media/image61.png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image" Target="../media/image52.png"/><Relationship Id="rId44" Type="http://schemas.openxmlformats.org/officeDocument/2006/relationships/image" Target="../media/image60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image" Target="../media/image64.png"/><Relationship Id="rId30" Type="http://schemas.openxmlformats.org/officeDocument/2006/relationships/image" Target="../media/image51.png"/><Relationship Id="rId35" Type="http://schemas.openxmlformats.org/officeDocument/2006/relationships/image" Target="../media/image39.png"/><Relationship Id="rId43" Type="http://schemas.openxmlformats.org/officeDocument/2006/relationships/image" Target="../media/image43.png"/><Relationship Id="rId48" Type="http://schemas.openxmlformats.org/officeDocument/2006/relationships/image" Target="../media/image45.png"/><Relationship Id="rId8" Type="http://schemas.openxmlformats.org/officeDocument/2006/relationships/tags" Target="../tags/tag19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notesSlide" Target="../notesSlides/notesSlide10.xml"/><Relationship Id="rId39" Type="http://schemas.openxmlformats.org/officeDocument/2006/relationships/image" Target="../media/image164.png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34" Type="http://schemas.openxmlformats.org/officeDocument/2006/relationships/image" Target="../media/image159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38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image" Target="../media/image154.png"/><Relationship Id="rId41" Type="http://schemas.openxmlformats.org/officeDocument/2006/relationships/image" Target="../media/image166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42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31" Type="http://schemas.openxmlformats.org/officeDocument/2006/relationships/image" Target="../media/image156.png"/><Relationship Id="rId44" Type="http://schemas.openxmlformats.org/officeDocument/2006/relationships/image" Target="../media/image41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233.xml"/><Relationship Id="rId7" Type="http://schemas.openxmlformats.org/officeDocument/2006/relationships/image" Target="../media/image167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0.png"/><Relationship Id="rId4" Type="http://schemas.openxmlformats.org/officeDocument/2006/relationships/tags" Target="../tags/tag234.xml"/><Relationship Id="rId9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image" Target="../media/image173.png"/><Relationship Id="rId2" Type="http://schemas.openxmlformats.org/officeDocument/2006/relationships/tags" Target="../tags/tag236.xml"/><Relationship Id="rId16" Type="http://schemas.openxmlformats.org/officeDocument/2006/relationships/image" Target="../media/image177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72.png"/><Relationship Id="rId5" Type="http://schemas.openxmlformats.org/officeDocument/2006/relationships/tags" Target="../tags/tag239.xml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tags" Target="../tags/tag238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244.xml"/><Relationship Id="rId7" Type="http://schemas.openxmlformats.org/officeDocument/2006/relationships/image" Target="../media/image178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1.png"/><Relationship Id="rId4" Type="http://schemas.openxmlformats.org/officeDocument/2006/relationships/tags" Target="../tags/tag245.xml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186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184.png"/><Relationship Id="rId5" Type="http://schemas.openxmlformats.org/officeDocument/2006/relationships/tags" Target="../tags/tag250.xml"/><Relationship Id="rId10" Type="http://schemas.openxmlformats.org/officeDocument/2006/relationships/image" Target="../media/image183.png"/><Relationship Id="rId4" Type="http://schemas.openxmlformats.org/officeDocument/2006/relationships/tags" Target="../tags/tag249.xml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4.png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173.png"/><Relationship Id="rId2" Type="http://schemas.openxmlformats.org/officeDocument/2006/relationships/tags" Target="../tags/tag255.xml"/><Relationship Id="rId16" Type="http://schemas.openxmlformats.org/officeDocument/2006/relationships/image" Target="../media/image177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172.png"/><Relationship Id="rId5" Type="http://schemas.openxmlformats.org/officeDocument/2006/relationships/tags" Target="../tags/tag258.xml"/><Relationship Id="rId15" Type="http://schemas.openxmlformats.org/officeDocument/2006/relationships/image" Target="../media/image191.png"/><Relationship Id="rId10" Type="http://schemas.openxmlformats.org/officeDocument/2006/relationships/image" Target="../media/image171.png"/><Relationship Id="rId4" Type="http://schemas.openxmlformats.org/officeDocument/2006/relationships/tags" Target="../tags/tag257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196.png"/><Relationship Id="rId3" Type="http://schemas.openxmlformats.org/officeDocument/2006/relationships/tags" Target="../tags/tag26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5.png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194.png"/><Relationship Id="rId5" Type="http://schemas.openxmlformats.org/officeDocument/2006/relationships/tags" Target="../tags/tag265.xml"/><Relationship Id="rId10" Type="http://schemas.openxmlformats.org/officeDocument/2006/relationships/image" Target="../media/image193.png"/><Relationship Id="rId4" Type="http://schemas.openxmlformats.org/officeDocument/2006/relationships/tags" Target="../tags/tag264.xml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6.png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image" Target="../media/image204.png"/><Relationship Id="rId2" Type="http://schemas.openxmlformats.org/officeDocument/2006/relationships/tags" Target="../tags/tag270.xml"/><Relationship Id="rId16" Type="http://schemas.openxmlformats.org/officeDocument/2006/relationships/image" Target="../media/image89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203.png"/><Relationship Id="rId5" Type="http://schemas.openxmlformats.org/officeDocument/2006/relationships/tags" Target="../tags/tag273.xml"/><Relationship Id="rId15" Type="http://schemas.openxmlformats.org/officeDocument/2006/relationships/image" Target="../media/image88.png"/><Relationship Id="rId10" Type="http://schemas.openxmlformats.org/officeDocument/2006/relationships/image" Target="../media/image202.png"/><Relationship Id="rId4" Type="http://schemas.openxmlformats.org/officeDocument/2006/relationships/tags" Target="../tags/tag272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notesSlide" Target="../notesSlides/notesSlide18.xml"/><Relationship Id="rId18" Type="http://schemas.openxmlformats.org/officeDocument/2006/relationships/image" Target="../media/image81.png"/><Relationship Id="rId3" Type="http://schemas.openxmlformats.org/officeDocument/2006/relationships/tags" Target="../tags/tag278.xml"/><Relationship Id="rId21" Type="http://schemas.openxmlformats.org/officeDocument/2006/relationships/image" Target="../media/image84.png"/><Relationship Id="rId7" Type="http://schemas.openxmlformats.org/officeDocument/2006/relationships/tags" Target="../tags/tag28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" Type="http://schemas.openxmlformats.org/officeDocument/2006/relationships/tags" Target="../tags/tag277.xml"/><Relationship Id="rId16" Type="http://schemas.openxmlformats.org/officeDocument/2006/relationships/image" Target="../media/image69.png"/><Relationship Id="rId20" Type="http://schemas.openxmlformats.org/officeDocument/2006/relationships/image" Target="../media/image83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image" Target="../media/image206.png"/><Relationship Id="rId10" Type="http://schemas.openxmlformats.org/officeDocument/2006/relationships/tags" Target="../tags/tag285.xml"/><Relationship Id="rId19" Type="http://schemas.openxmlformats.org/officeDocument/2006/relationships/image" Target="../media/image82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image" Target="../media/image205.png"/><Relationship Id="rId2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3.xml"/><Relationship Id="rId39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27.xml"/><Relationship Id="rId21" Type="http://schemas.openxmlformats.org/officeDocument/2006/relationships/image" Target="../media/image32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8.png"/><Relationship Id="rId2" Type="http://schemas.openxmlformats.org/officeDocument/2006/relationships/tags" Target="../tags/tag2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tags" Target="../tags/tag34.xml"/><Relationship Id="rId19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notesSlide" Target="../notesSlides/notesSlide5.xml"/><Relationship Id="rId18" Type="http://schemas.openxmlformats.org/officeDocument/2006/relationships/image" Target="../media/image39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5.png"/><Relationship Id="rId5" Type="http://schemas.openxmlformats.org/officeDocument/2006/relationships/tags" Target="../tags/tag39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tags" Target="../tags/tag44.xml"/><Relationship Id="rId19" Type="http://schemas.openxmlformats.org/officeDocument/2006/relationships/image" Target="../media/image40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8.xml"/><Relationship Id="rId7" Type="http://schemas.openxmlformats.org/officeDocument/2006/relationships/image" Target="../media/image4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9.xml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40.png"/><Relationship Id="rId39" Type="http://schemas.openxmlformats.org/officeDocument/2006/relationships/image" Target="../media/image55.png"/><Relationship Id="rId3" Type="http://schemas.openxmlformats.org/officeDocument/2006/relationships/tags" Target="../tags/tag52.xml"/><Relationship Id="rId21" Type="http://schemas.openxmlformats.org/officeDocument/2006/relationships/image" Target="../media/image35.png"/><Relationship Id="rId34" Type="http://schemas.openxmlformats.org/officeDocument/2006/relationships/image" Target="../media/image52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39.png"/><Relationship Id="rId33" Type="http://schemas.openxmlformats.org/officeDocument/2006/relationships/image" Target="../media/image51.png"/><Relationship Id="rId38" Type="http://schemas.openxmlformats.org/officeDocument/2006/relationships/image" Target="../media/image5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notesSlide" Target="../notesSlides/notesSlide7.xml"/><Relationship Id="rId29" Type="http://schemas.openxmlformats.org/officeDocument/2006/relationships/image" Target="../media/image43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8.png"/><Relationship Id="rId32" Type="http://schemas.openxmlformats.org/officeDocument/2006/relationships/image" Target="../media/image50.png"/><Relationship Id="rId37" Type="http://schemas.openxmlformats.org/officeDocument/2006/relationships/image" Target="../media/image13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19.png"/><Relationship Id="rId10" Type="http://schemas.openxmlformats.org/officeDocument/2006/relationships/tags" Target="../tags/tag59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5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891704"/>
            <a:ext cx="6642117" cy="787135"/>
          </a:xfrm>
        </p:spPr>
        <p:txBody>
          <a:bodyPr/>
          <a:lstStyle/>
          <a:p>
            <a:r>
              <a:rPr lang="de-DE" dirty="0"/>
              <a:t>Betreuer:	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210121"/>
            <a:ext cx="7405154" cy="698500"/>
          </a:xfrm>
        </p:spPr>
        <p:txBody>
          <a:bodyPr/>
          <a:lstStyle/>
          <a:p>
            <a:r>
              <a:rPr lang="de-DE" dirty="0"/>
              <a:t>Automatisierte Luftbetankung von Passagierflugzeugen</a:t>
            </a:r>
          </a:p>
        </p:txBody>
      </p:sp>
      <p:pic>
        <p:nvPicPr>
          <p:cNvPr id="7" name="Grafik 6" descr="Ein Bild, das draußen, Himmel, Ebene, fliegend enthält.&#10;&#10;Automatisch generierte Beschreibung">
            <a:extLst>
              <a:ext uri="{FF2B5EF4-FFF2-40B4-BE49-F238E27FC236}">
                <a16:creationId xmlns:a16="http://schemas.microsoft.com/office/drawing/2014/main" id="{40EB6ED2-9853-47C3-9652-DC15D95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2130560"/>
            <a:ext cx="5411067" cy="30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 1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 2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pic>
        <p:nvPicPr>
          <p:cNvPr id="73" name="Inhaltsplatzhalter 4 3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D14A098A-37C7-401E-A78F-9B93BA144EC9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740" cy="116296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nhaltsplatzhalter 4 1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pic>
        <p:nvPicPr>
          <p:cNvPr id="4" name="Inhaltsplatzhalter 4 2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Geometrische Beiwerte&#10;&#10;&#10;&#10;&#10;\end{document}" title="IguanaTex Bitmap Display">
            <a:extLst>
              <a:ext uri="{FF2B5EF4-FFF2-40B4-BE49-F238E27FC236}">
                <a16:creationId xmlns:a16="http://schemas.microsoft.com/office/drawing/2014/main" id="{6501FC9D-DBF6-4EA1-81E4-8E9055458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26" y="1935457"/>
            <a:ext cx="1080988" cy="7991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$[C_\mathrm{W},C_\mathrm{Q},C_\mathrm{A}]^T$$&#10;&#10;&#10;&#10;\end{document}" title="IguanaTex Bitmap Display">
            <a:extLst>
              <a:ext uri="{FF2B5EF4-FFF2-40B4-BE49-F238E27FC236}">
                <a16:creationId xmlns:a16="http://schemas.microsoft.com/office/drawing/2014/main" id="{C7CB433C-1DBD-4404-A883-CD4848553F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740" cy="11629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 3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8DCA5-F5D3-48A9-BFE2-480C2B13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 nominelle Strecke mit Windstörung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8D4D1-15BF-404A-BDC7-2FF67535A6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273324"/>
            <a:ext cx="8785149" cy="3886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Linearisierung und Arbeitspunkt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Ausgang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0571621-213B-41D1-8C6F-006BB23D12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630" y="1951830"/>
            <a:ext cx="5396933" cy="314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9D00226A-1A0E-4EA9-AFBD-6898AF0E4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00" y="3175516"/>
            <a:ext cx="892024" cy="75738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C04C7D96-7263-4615-83A8-225169E2E3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35" y="3175516"/>
            <a:ext cx="472115" cy="112572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06EDD290-70AE-41E1-81FD-202917DD9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864146"/>
            <a:ext cx="1063883" cy="12809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B9101A53-77DE-4188-9199-8E75A8C4C01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22" y="3300560"/>
            <a:ext cx="129582" cy="186630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267EBC9-4FD6-4FBB-BEB4-53F21B7BD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88" y="3304994"/>
            <a:ext cx="129838" cy="135863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E6A58F64-D9CF-4571-B4E4-4187A0ACDA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36" y="2463545"/>
            <a:ext cx="248242" cy="1784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955D6F3F-7724-4211-9406-4843BD67F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36" y="4450254"/>
            <a:ext cx="252326" cy="1784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F633072F-7D52-47FF-A4A2-90C59EDF8B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6" y="3067398"/>
            <a:ext cx="248243" cy="22998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59C00F8A-7B0F-4F56-A113-B4AF5F33B02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36" y="3717198"/>
            <a:ext cx="252327" cy="229985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E79D38FB-11C5-4776-9501-EBAAD221016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07" y="3303972"/>
            <a:ext cx="129838" cy="13586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86014A63-B679-4385-B714-66B3A2CF33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95" y="3300560"/>
            <a:ext cx="119221" cy="18005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690032A9-367B-4763-913E-F5C21704A17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3" y="2155608"/>
            <a:ext cx="969942" cy="10908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D199D515-65CA-4EC6-895D-F6D6A687F91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882015"/>
            <a:ext cx="969942" cy="10908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&#10;$\textbf{C}$&#10;&#10;&#10;\end{document}" title="IguanaTex Bitmap Display">
            <a:extLst>
              <a:ext uri="{FF2B5EF4-FFF2-40B4-BE49-F238E27FC236}">
                <a16:creationId xmlns:a16="http://schemas.microsoft.com/office/drawing/2014/main" id="{6190E9E1-CD92-415D-88E8-0183FC4F0EB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57" y="3468069"/>
            <a:ext cx="82261" cy="82647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[\underline{v}_\mathrm{w_2},\underline{\omega}_\mathrm{w_2}]$&#10;&#10;&#10;\end{document}" title="IguanaTex Bitmap Display">
            <a:extLst>
              <a:ext uri="{FF2B5EF4-FFF2-40B4-BE49-F238E27FC236}">
                <a16:creationId xmlns:a16="http://schemas.microsoft.com/office/drawing/2014/main" id="{F53FE770-F0E5-41B3-AF8D-60E4E5AB47B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42" y="4722394"/>
            <a:ext cx="896486" cy="249452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[\underline{v}_\mathrm{w_1},\underline{\omega}_\mathrm{w_1}]$&#10;&#10;&#10;\end{document}" title="IguanaTex Bitmap Display">
            <a:extLst>
              <a:ext uri="{FF2B5EF4-FFF2-40B4-BE49-F238E27FC236}">
                <a16:creationId xmlns:a16="http://schemas.microsoft.com/office/drawing/2014/main" id="{EE423ADC-06B3-4F9B-887E-19BB6E011CF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7" y="2096563"/>
            <a:ext cx="897305" cy="250439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5ECE9131-754D-4CC5-849C-9B34AA5BBF5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2936352"/>
            <a:ext cx="1083899" cy="367620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D1A18A85-32EE-405B-AA61-5858A7CEE1A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34" y="2979383"/>
            <a:ext cx="1053314" cy="36498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BB5B61C-7E8F-44A6-B4F2-5E58BF8F071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" y="4654548"/>
            <a:ext cx="1224736" cy="447009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FA4049F2-B1BA-495B-AE62-6BBD8EC039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3734478"/>
            <a:ext cx="748505" cy="78845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DAECB878-44FF-4C96-8EB6-29E860EC96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0" y="3759677"/>
            <a:ext cx="1070050" cy="73014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CB23987F-CA60-4435-84FE-A00BE9C17A39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0" y="2096563"/>
            <a:ext cx="1604516" cy="456193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2C2A6A1B-132F-4467-8389-BAABDA66308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12" y="2058964"/>
            <a:ext cx="1414161" cy="403762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4FE94C72-135B-41E9-A864-CD7B2E09463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1" y="1686742"/>
            <a:ext cx="1034016" cy="21340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B25B9863-1AE9-40B5-BB06-1264ADB191F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4" y="1685802"/>
            <a:ext cx="1237989" cy="1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Einfluss des Windes mithilfe der MATLAB/Simulink </a:t>
            </a:r>
            <a:r>
              <a:rPr lang="de-DE" b="0" i="1" dirty="0"/>
              <a:t>Aerospace Toolbox </a:t>
            </a:r>
            <a:endParaRPr lang="de-DE" b="0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Tilde{v}}^\mathcal{F} = \underline{v}^\mathcal{F} +\underline{v}_\mathrm{w}^\mathcal{F}$&#10;&#10;&#10;&#10;\end{document}" title="IguanaTex Bitmap Display">
            <a:extLst>
              <a:ext uri="{FF2B5EF4-FFF2-40B4-BE49-F238E27FC236}">
                <a16:creationId xmlns:a16="http://schemas.microsoft.com/office/drawing/2014/main" id="{72C7447B-1D8A-4869-B81E-C20DBCB79A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5" y="1777380"/>
            <a:ext cx="1167459" cy="22055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Tilde{\omega}}^\mathcal{F} = \underline{\omega}^\mathcal{F} + \underline{\omega}_\mathrm{w}^\mathcal{F}$&#10;&#10;&#10;\end{document}" title="IguanaTex Bitmap Display">
            <a:extLst>
              <a:ext uri="{FF2B5EF4-FFF2-40B4-BE49-F238E27FC236}">
                <a16:creationId xmlns:a16="http://schemas.microsoft.com/office/drawing/2014/main" id="{745EB37B-7215-4F80-B4C8-5102C9A4C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1245692" cy="22055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6" y="2857500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3597162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37" y="4085088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46" y="3539868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64" y="4102368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8" y="2671411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98" y="4922963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62" y="4920828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91" y="4954707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56B09-40AA-4A28-B989-644EBD1B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Polbereichsplatzierung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4A1F5-EBF6-400D-86CB-915C30F65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1889287"/>
            <a:ext cx="5067394" cy="2588245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E72CFC6-3B39-4BCE-AFAC-217D68C4F8B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889287"/>
            <a:ext cx="2684901" cy="2588245"/>
          </a:xfrm>
        </p:spPr>
      </p:pic>
    </p:spTree>
    <p:extLst>
      <p:ext uri="{BB962C8B-B14F-4D97-AF65-F5344CB8AC3E}">
        <p14:creationId xmlns:p14="http://schemas.microsoft.com/office/powerpoint/2010/main" val="31305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9B8B07A-EC3A-4C36-8895-5C66093A6D90}"/>
              </a:ext>
            </a:extLst>
          </p:cNvPr>
          <p:cNvSpPr/>
          <p:nvPr/>
        </p:nvSpPr>
        <p:spPr>
          <a:xfrm>
            <a:off x="5901455" y="1825246"/>
            <a:ext cx="2160240" cy="110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761A3-720C-46D5-AC1F-4AD76E602C8A}"/>
              </a:ext>
            </a:extLst>
          </p:cNvPr>
          <p:cNvSpPr/>
          <p:nvPr/>
        </p:nvSpPr>
        <p:spPr>
          <a:xfrm>
            <a:off x="427310" y="1771546"/>
            <a:ext cx="4306141" cy="131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95AAC9-8E6C-40F2-AD5F-9664071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Verkopplungsregelung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AA616-902A-4D50-8F26-B16F535CA9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8142" y="3649588"/>
            <a:ext cx="8424000" cy="14401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Verkopplungsentwurf mittels invarianten Unterräumen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Ergebnis: Strukturbeschränkungen für Regler und Vorfilter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Restlichen Freiheitsgrade nutzbar für Polbereichsplatzierung</a:t>
            </a:r>
          </a:p>
        </p:txBody>
      </p:sp>
      <p:pic>
        <p:nvPicPr>
          <p:cNvPr id="8" name="Grafik 7" descr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 title="IguanaTex Bitmap Display">
            <a:extLst>
              <a:ext uri="{FF2B5EF4-FFF2-40B4-BE49-F238E27FC236}">
                <a16:creationId xmlns:a16="http://schemas.microsoft.com/office/drawing/2014/main" id="{2B15033A-92A4-4E89-8928-3713C52CF2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" y="1950018"/>
            <a:ext cx="3983238" cy="995048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&#10;\underline{y}_{2\rho} = \textbf{C}_{2\rho} \underline{x}_{\rho} \stackrel{!}{=} \textbf{0}&#10;$&#10;&#10;&#10;\end{document}" title="IguanaTex Bitmap Display">
            <a:extLst>
              <a:ext uri="{FF2B5EF4-FFF2-40B4-BE49-F238E27FC236}">
                <a16:creationId xmlns:a16="http://schemas.microsoft.com/office/drawing/2014/main" id="{06227B5E-C2AB-4037-B371-9A796037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50" y="2008080"/>
            <a:ext cx="1851428" cy="420571"/>
          </a:xfrm>
          <a:prstGeom prst="rect">
            <a:avLst/>
          </a:prstGeom>
        </p:spPr>
      </p:pic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33E0A7E8-C103-49D7-85E7-B2BC95BE301A}"/>
              </a:ext>
            </a:extLst>
          </p:cNvPr>
          <p:cNvSpPr/>
          <p:nvPr/>
        </p:nvSpPr>
        <p:spPr>
          <a:xfrm rot="10800000" flipH="1">
            <a:off x="6484694" y="2489648"/>
            <a:ext cx="297015" cy="24367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4" name="Grafik 23" descr="\documentclass{article}&#10;\usepackage{amsmath}&#10;\pagestyle{empty}&#10;\begin{document}&#10;&#10;$&#10;w_2 = 0&#10;$&#10;&#10;&#10;\end{document}" title="IguanaTex Bitmap Display">
            <a:extLst>
              <a:ext uri="{FF2B5EF4-FFF2-40B4-BE49-F238E27FC236}">
                <a16:creationId xmlns:a16="http://schemas.microsoft.com/office/drawing/2014/main" id="{CD306D6C-9B44-45F1-82A2-6536BD8054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92" y="2560960"/>
            <a:ext cx="743619" cy="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31D33838-B49B-4CAC-BF97-E7DD5C1966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82700"/>
            <a:ext cx="4758832" cy="295232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w_{v_1}$&#10;&#10;&#10;\end{document}" title="IguanaTex Bitmap Display">
            <a:extLst>
              <a:ext uri="{FF2B5EF4-FFF2-40B4-BE49-F238E27FC236}">
                <a16:creationId xmlns:a16="http://schemas.microsoft.com/office/drawing/2014/main" id="{02662188-37D1-45B4-B7A2-C4EA652735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16" y="1645567"/>
            <a:ext cx="345905" cy="17371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&#10;$w_{\Phi_1}$&#10;&#10;\end{document}" title="IguanaTex Bitmap Display">
            <a:extLst>
              <a:ext uri="{FF2B5EF4-FFF2-40B4-BE49-F238E27FC236}">
                <a16:creationId xmlns:a16="http://schemas.microsoft.com/office/drawing/2014/main" id="{50DAF9C6-F4E5-485A-B731-69F6DF657B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76" y="1650726"/>
            <a:ext cx="390093" cy="1737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&#10;$w_{\Theta_1}$&#10;&#10;\end{document}" title="IguanaTex Bitmap Display">
            <a:extLst>
              <a:ext uri="{FF2B5EF4-FFF2-40B4-BE49-F238E27FC236}">
                <a16:creationId xmlns:a16="http://schemas.microsoft.com/office/drawing/2014/main" id="{0C73507D-B2EB-4656-8F80-A562FDC877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50" y="1652585"/>
            <a:ext cx="428812" cy="18587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&#10;$w_{h_1}$&#10;&#10;\end{document}" title="IguanaTex Bitmap Display">
            <a:extLst>
              <a:ext uri="{FF2B5EF4-FFF2-40B4-BE49-F238E27FC236}">
                <a16:creationId xmlns:a16="http://schemas.microsoft.com/office/drawing/2014/main" id="{FB48BE83-2D43-4BC3-A3DF-9B0F40AB79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44" y="1666834"/>
            <a:ext cx="363707" cy="173484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v_1$&#10;&#10;&#10;\end{document}" title="IguanaTex Bitmap Display">
            <a:extLst>
              <a:ext uri="{FF2B5EF4-FFF2-40B4-BE49-F238E27FC236}">
                <a16:creationId xmlns:a16="http://schemas.microsoft.com/office/drawing/2014/main" id="{A6112B5D-5D6D-4406-B765-10BCC08CE3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35" y="2023778"/>
            <a:ext cx="199619" cy="14933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$\Phi_1$&#10;&#10;&#10;\end{document}" title="IguanaTex Bitmap Display">
            <a:extLst>
              <a:ext uri="{FF2B5EF4-FFF2-40B4-BE49-F238E27FC236}">
                <a16:creationId xmlns:a16="http://schemas.microsoft.com/office/drawing/2014/main" id="{12F085AE-C068-4A3A-8E59-8DA89CCC69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05" y="2354811"/>
            <a:ext cx="252952" cy="21028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1C5CD9B-98C8-4B86-B73B-3F68442F831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48" y="2699732"/>
            <a:ext cx="266667" cy="21638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AF4B9FB-0F02-4E25-AF0C-9F0293AE33C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34829"/>
            <a:ext cx="216381" cy="213333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&#10;&#10;$\Delta y$&#10;&#10;\end{document}" title="IguanaTex Bitmap Display">
            <a:extLst>
              <a:ext uri="{FF2B5EF4-FFF2-40B4-BE49-F238E27FC236}">
                <a16:creationId xmlns:a16="http://schemas.microsoft.com/office/drawing/2014/main" id="{A9565A8A-AC40-40D9-917F-1CD174F7AE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29" y="3949461"/>
            <a:ext cx="324571" cy="233143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w_2$&#10;&#10;&#10;\end{document}" title="IguanaTex Bitmap Display">
            <a:extLst>
              <a:ext uri="{FF2B5EF4-FFF2-40B4-BE49-F238E27FC236}">
                <a16:creationId xmlns:a16="http://schemas.microsoft.com/office/drawing/2014/main" id="{E63FDF2C-3310-4BE9-8145-4458E7C5479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66834"/>
            <a:ext cx="265143" cy="1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Polgebiet aus Kreis mit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39487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2" y="1407381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Führungsgrößen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Übertragungsmatrix erreicht</a:t>
            </a:r>
            <a:endParaRPr lang="de-DE" b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F5733C17-3792-41BF-BD3B-1772B509B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56B4997-623E-42B3-8841-1D1447F93BE3}"/>
              </a:ext>
            </a:extLst>
          </p:cNvPr>
          <p:cNvSpPr/>
          <p:nvPr/>
        </p:nvSpPr>
        <p:spPr>
          <a:xfrm>
            <a:off x="980537" y="3505572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 Verkoppelte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erreicht</a:t>
            </a:r>
            <a:endParaRPr lang="de-DE" b="0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B5C9846D-36B8-48DD-823F-55651F1516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8" y="3505572"/>
            <a:ext cx="2532264" cy="156998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A89F567-0BEE-4B36-8606-D6BBE7E4D3B1}"/>
              </a:ext>
            </a:extLst>
          </p:cNvPr>
          <p:cNvSpPr/>
          <p:nvPr/>
        </p:nvSpPr>
        <p:spPr>
          <a:xfrm>
            <a:off x="1014446" y="4290564"/>
            <a:ext cx="927167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300EC-801E-454B-A8A4-AAAB88F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59C16-4F9E-4BE3-88D8-E43804A94B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Stand der Technik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Modellierung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Regelungstechnische Ansätze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Ergebnisse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Fazit</a:t>
            </a:r>
            <a:br>
              <a:rPr lang="de-DE" dirty="0"/>
            </a:br>
            <a:endParaRPr lang="de-DE" dirty="0"/>
          </a:p>
          <a:p>
            <a:pPr marL="144186" lvl="1" indent="0">
              <a:buNone/>
            </a:pPr>
            <a:endParaRPr lang="de-DE" dirty="0"/>
          </a:p>
          <a:p>
            <a:pPr marL="487086" lvl="1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325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hohen Stellgrößen 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Stellgrößenbeschränkungen</a:t>
            </a:r>
          </a:p>
          <a:p>
            <a:pPr marL="0" indent="0"/>
            <a:endParaRPr lang="de-DE" b="0" dirty="0">
              <a:sym typeface="Wingdings" panose="05000000000000000000" pitchFamily="2" charset="2"/>
            </a:endParaRP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	</a:t>
            </a:r>
            <a:endParaRPr lang="de-DE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17" y="1993404"/>
            <a:ext cx="200000" cy="1622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&#10;$\eta \in [-25, 10]\deg$&#10;&#10;\end{document}" title="IguanaTex Bitmap Display">
            <a:extLst>
              <a:ext uri="{FF2B5EF4-FFF2-40B4-BE49-F238E27FC236}">
                <a16:creationId xmlns:a16="http://schemas.microsoft.com/office/drawing/2014/main" id="{4A934802-7AF7-411B-93CA-AB46A31469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254999"/>
            <a:ext cx="1405260" cy="1973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sigma_\textrm{f} \in [\frac{\pi}{360}, \frac{\pi}{9}]$&#10;&#10;&#10;\end{document}" title="IguanaTex Bitmap Display">
            <a:extLst>
              <a:ext uri="{FF2B5EF4-FFF2-40B4-BE49-F238E27FC236}">
                <a16:creationId xmlns:a16="http://schemas.microsoft.com/office/drawing/2014/main" id="{72B00A86-6487-439F-A1F7-8C466A4DF6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9" y="4649858"/>
            <a:ext cx="1045220" cy="22679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$\xi  \in [-25, 25]&#10; \deg$&#10;\end{document}" title="IguanaTex Bitmap Display">
            <a:extLst>
              <a:ext uri="{FF2B5EF4-FFF2-40B4-BE49-F238E27FC236}">
                <a16:creationId xmlns:a16="http://schemas.microsoft.com/office/drawing/2014/main" id="{96C73DC6-4E24-4162-945E-ED9C8AB758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0" y="3711877"/>
            <a:ext cx="1396984" cy="197374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zeta \in [-30, 30] \deg$&#10;&#10;&#10;\end{document}" title="IguanaTex Bitmap Display">
            <a:extLst>
              <a:ext uri="{FF2B5EF4-FFF2-40B4-BE49-F238E27FC236}">
                <a16:creationId xmlns:a16="http://schemas.microsoft.com/office/drawing/2014/main" id="{FFBC3C4D-919C-41A0-816C-1C7DFE2B3C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4" y="4178735"/>
            <a:ext cx="1399950" cy="1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42B1B9B-685D-4EBB-8DCB-F6DE89A2CD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58" y="1292720"/>
            <a:ext cx="1963688" cy="1309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Nichtlineares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 Verkopplung der Flugzeugpositionen</a:t>
            </a:r>
            <a:endParaRPr lang="de-DE" b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6" y="2281436"/>
            <a:ext cx="7021162" cy="24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04950" y="1522397"/>
            <a:ext cx="3864231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639364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96" y="2956142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860638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5" y="162730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05" y="3753681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94" y="3974467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1375" y="1401665"/>
            <a:ext cx="4567886" cy="37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07FD798F-E78D-4F72-8C97-8C6B3AC7F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10883"/>
            <a:ext cx="7481793" cy="20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b="0" dirty="0">
                <a:sym typeface="Wingdings" panose="05000000000000000000" pitchFamily="2" charset="2"/>
              </a:rPr>
              <a:t>die Positionen nicht explizit geregelt sind</a:t>
            </a: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2040" y="1254226"/>
            <a:ext cx="3209468" cy="40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80CC-A414-477F-AF95-20233FDB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79553-704F-42AC-A8B6-F8536413ED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Detailreiches Modell implementiert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Verkopplung an nominellen System erfolgreich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0" dirty="0"/>
              <a:t>Keine robuste Verkopplung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8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20AD6-8716-48D3-B9DF-F54F1724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CC5D7-C7CE-4B7B-9114-49B952353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Beheben der aufgetretenen Probleme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Erweiterung um relative Position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Masse als Zustand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Simulation von Sensorik und Aktorik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Dynamik und Rauschverhalten</a:t>
            </a:r>
          </a:p>
          <a:p>
            <a:pPr marL="429936" lvl="1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Evtl. Beobachterentwurf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Evtl. Nichtlineare Regelungstechnik</a:t>
            </a:r>
          </a:p>
        </p:txBody>
      </p:sp>
    </p:spTree>
    <p:extLst>
      <p:ext uri="{BB962C8B-B14F-4D97-AF65-F5344CB8AC3E}">
        <p14:creationId xmlns:p14="http://schemas.microsoft.com/office/powerpoint/2010/main" val="887160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https://www.hu-berlin.de/de/ueberblick/campus/adlershof/ueberblick/denkmale/ausstellungstafeln-gbsl-2017.pdf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https://www.eskp.de/grundlagen/schadstoffe/atmosphaere-der-erde-935158/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https://www.klimaschutz-portal.aero/faq/fliegen/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https://de.wikipedia.org/wiki/Luftbetankung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https://www.welt.de/wissenschaft/article138935788/Dieses-Projekt-koennte-den-Luftverkehr-revolutionieren.html</a:t>
            </a:r>
            <a:endParaRPr lang="de-DE" sz="1100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u="sng" dirty="0">
                <a:solidFill>
                  <a:schemeClr val="accent1">
                    <a:lumMod val="75000"/>
                  </a:schemeClr>
                </a:solidFill>
              </a:rPr>
              <a:t>https://www.aerosieger.de/news/11408/luft-zu-luftbetankung-unter-zwei-kc-46.html/</a:t>
            </a:r>
            <a:endParaRPr lang="de-DE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LENZ, D. E.: Robuste Regelung. Fachgebiet Regelungstechnik und Mechatronik - TU Darmstadt.</a:t>
            </a:r>
            <a:br>
              <a:rPr lang="de-DE" sz="1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de-DE" sz="1100" i="0" dirty="0"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</a:rPr>
              <a:t>2018</a:t>
            </a:r>
            <a:endParaRPr lang="de-DE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D322-CB4A-4682-AA65-09FE985F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8AAAE-155F-4ED9-9787-1FF9A6329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de-DE" sz="2400" dirty="0"/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Vielen Dank für Ihre Aufmerksamkeit!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264387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de-DE" b="0" dirty="0" err="1"/>
              <a:t>Im</a:t>
            </a:r>
            <a:r>
              <a:rPr lang="en-US" altLang="de-DE" b="0" dirty="0"/>
              <a:t> </a:t>
            </a:r>
            <a:r>
              <a:rPr lang="de-DE" altLang="en-US" b="0" dirty="0"/>
              <a:t>Militär sehr ausgereift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en-US" b="0" dirty="0"/>
              <a:t>Die Technologie hat gerade im zivilen Einsatz begonnen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altLang="en-US" b="0" dirty="0"/>
              <a:t>Aktuell: Manuelle Manöver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Das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Szenario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erfordert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geringere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Betriebsreichweite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Die </a:t>
            </a:r>
            <a:r>
              <a:rPr lang="en-US" altLang="en-US" sz="1500" b="0" dirty="0" err="1"/>
              <a:t>Luftbetankung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für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ein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Passagierflugzeug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findet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höher</a:t>
            </a:r>
            <a:r>
              <a:rPr lang="en-US" altLang="en-US" sz="1500" b="0" dirty="0"/>
              <a:t> (ab 5 km) </a:t>
            </a:r>
            <a:r>
              <a:rPr lang="en-US" altLang="en-US" sz="1500" b="0" dirty="0" err="1"/>
              <a:t>statt</a:t>
            </a:r>
            <a:r>
              <a:rPr lang="en-US" altLang="en-US" sz="1500" b="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500" b="0" dirty="0"/>
              <a:t>Der </a:t>
            </a:r>
            <a:r>
              <a:rPr lang="en-US" altLang="en-US" sz="1500" b="0" dirty="0" err="1"/>
              <a:t>zivile</a:t>
            </a:r>
            <a:r>
              <a:rPr lang="en-US" altLang="en-US" sz="1500" b="0" dirty="0"/>
              <a:t> Tanker muss in der Lage sein, </a:t>
            </a:r>
            <a:r>
              <a:rPr lang="en-US" altLang="en-US" sz="1500" b="0" dirty="0" err="1"/>
              <a:t>mehr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als</a:t>
            </a:r>
            <a:r>
              <a:rPr lang="en-US" altLang="en-US" sz="1500" b="0" dirty="0"/>
              <a:t> 4 </a:t>
            </a:r>
            <a:r>
              <a:rPr lang="en-US" altLang="en-US" sz="1500" b="0" dirty="0" err="1"/>
              <a:t>Betankungsmissionen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durchzuführen</a:t>
            </a:r>
            <a:r>
              <a:rPr lang="en-US" altLang="en-US" sz="1500" b="0" dirty="0"/>
              <a:t>, </a:t>
            </a:r>
            <a:r>
              <a:rPr lang="en-US" altLang="en-US" sz="1500" b="0" dirty="0" err="1"/>
              <a:t>ohne</a:t>
            </a:r>
            <a:r>
              <a:rPr lang="de-DE" altLang="en-US" sz="1500" b="0" dirty="0">
                <a:latin typeface="Calibri" panose="020F0502020204030204" charset="0"/>
              </a:rPr>
              <a:t> </a:t>
            </a:r>
            <a:r>
              <a:rPr lang="en-US" altLang="en-US" sz="1500" b="0" dirty="0" err="1"/>
              <a:t>landen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müssen</a:t>
            </a:r>
            <a:r>
              <a:rPr lang="en-US" altLang="en-US" sz="1500" b="0" dirty="0"/>
              <a:t>, um den </a:t>
            </a:r>
            <a:r>
              <a:rPr lang="en-US" altLang="en-US" sz="1500" b="0" dirty="0" err="1"/>
              <a:t>Vorgang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wirtschaftlich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gerechtfertigen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zu</a:t>
            </a:r>
            <a:r>
              <a:rPr lang="en-US" altLang="en-US" sz="1500" b="0" dirty="0"/>
              <a:t> </a:t>
            </a:r>
            <a:r>
              <a:rPr lang="en-US" altLang="en-US" sz="1500" b="0" dirty="0" err="1"/>
              <a:t>können</a:t>
            </a:r>
            <a:r>
              <a:rPr lang="en-US" altLang="en-US" sz="1500" b="0" dirty="0"/>
              <a:t>.</a:t>
            </a:r>
          </a:p>
          <a:p>
            <a:endParaRPr lang="de-DE" altLang="en-US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8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0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5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50F9F7-CBB9-4393-B0EC-5570082DCFA2}"/>
              </a:ext>
            </a:extLst>
          </p:cNvPr>
          <p:cNvSpPr txBox="1"/>
          <p:nvPr/>
        </p:nvSpPr>
        <p:spPr>
          <a:xfrm>
            <a:off x="611560" y="2713484"/>
            <a:ext cx="3493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Höherer Passagierkomfort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Höhere Sicherheit für Passagierflugzeug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Geringerer Aufwand für Umrüstung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C8C54-90EE-484C-8766-01702A418FDB}"/>
              </a:ext>
            </a:extLst>
          </p:cNvPr>
          <p:cNvSpPr txBox="1"/>
          <p:nvPr/>
        </p:nvSpPr>
        <p:spPr>
          <a:xfrm>
            <a:off x="5254330" y="2713484"/>
            <a:ext cx="3493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Nach vorne ausgerichteten Ausleger (Störungsanfälliger)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7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0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A} = \begin{bmatrix} &#10;\textbf{A}_\mathrm{f_1}&amp; \textbf{0}\\&#10;\textbf{0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B1F6C633-2544-4803-9F6E-12F4A9988F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4" y="3116279"/>
            <a:ext cx="1344991" cy="4561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\textbf{B} = \begin{bmatrix} &#10;\textbf{B}_\mathrm{f_1}&amp; \textbf{0}\\&#10;\textbf{0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77580581-7E6A-47B2-B25C-C4CE2DAC6B7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245568" cy="431606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underline{y} = \begin{bmatrix} \underline{y}_\mathrm{1}\\\underline{y}_\mathrm{2}  \end{bmatrix}  = \textbf{C}\underline{x},$&#10;&#10;&#10;\end{document}" title="IguanaTex Bitmap Display">
            <a:extLst>
              <a:ext uri="{FF2B5EF4-FFF2-40B4-BE49-F238E27FC236}">
                <a16:creationId xmlns:a16="http://schemas.microsoft.com/office/drawing/2014/main" id="{C7E787F5-3A8E-43EF-AE0D-2C59C810C3F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9" y="4365000"/>
            <a:ext cx="1310587" cy="478343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underline{y}_\mathrm{1} = \begin{bmatrix} v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05B5DF36-659C-4D11-9AE1-F7C0F8B8C77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3491" cy="92011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8D08653E-0219-4AC5-9D07-9ECEB3DD6A3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4"/>
            <a:ext cx="1349294" cy="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7C5B8-E9D5-44C2-96DF-75CB1A65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371DB-D002-4DFF-9193-E2CF0A7F0B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8987"/>
            <a:ext cx="2861659" cy="2019059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265815EE-B354-4695-AE04-107D076D5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8" y="4368783"/>
            <a:ext cx="113172" cy="85679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FFF8516A-0A3D-4A7C-BB4A-C28DF25C2A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1" y="4075214"/>
            <a:ext cx="110629" cy="6998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BF8202BA-A120-417D-B6D6-9273E05A1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5" y="3726970"/>
            <a:ext cx="107393" cy="85407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5C4BBFA-116F-4432-A0C6-6F448F5369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01" y="3239838"/>
            <a:ext cx="103847" cy="8567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17424980-D383-4068-AC4E-E31B357D787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092423"/>
            <a:ext cx="101305" cy="7592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4FB38CA0-9295-4E23-B895-AC4586EB9F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73" y="3054168"/>
            <a:ext cx="103964" cy="8595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8B56A733-0D22-40E2-9692-AF6A7A0784C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8" y="3804854"/>
            <a:ext cx="71210" cy="105614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CC86CDC7-83D2-415D-B50A-60099CED77F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8" y="3848373"/>
            <a:ext cx="64004" cy="1060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356F204-9914-4C51-AFB7-B2E1C9A3DB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11" y="3054168"/>
            <a:ext cx="3251509" cy="15925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9DBE3C2F-3BB2-48D0-8888-DCD44A322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48" y="4511427"/>
            <a:ext cx="100485" cy="9149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5A5F43F9-DE9F-48D7-BBEA-AE726920FB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22" y="4502633"/>
            <a:ext cx="103653" cy="74735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76262BF1-D0AC-4DDB-9E6E-9AE6A387C72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9" y="4416095"/>
            <a:ext cx="106369" cy="9149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D13C4947-1336-4543-9DC4-67A6B178526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4" y="3759253"/>
            <a:ext cx="114681" cy="91203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ECAD9C5C-3189-4590-B79D-CA53E46A5F2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06" y="3537727"/>
            <a:ext cx="118138" cy="7473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D6E444BB-A387-4F2F-ACAD-30DEB657175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96" y="3122600"/>
            <a:ext cx="120853" cy="91494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6C53286B-F329-4B4F-8850-EE6D21F54C7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4" y="3500243"/>
            <a:ext cx="52053" cy="8968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17D6B5F-4A11-491B-9955-7321483B4DCF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68" y="3561617"/>
            <a:ext cx="70611" cy="566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F9FBE87-7B35-45EF-B5DE-01A87A8582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934" y="2958204"/>
            <a:ext cx="2723798" cy="1513222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F53F842D-6EB2-4A7B-9F8A-D1DC867B956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93" y="4185350"/>
            <a:ext cx="102553" cy="8821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8E204FB3-088E-4FC5-9C52-9B7BEB9285D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9" y="4221949"/>
            <a:ext cx="99935" cy="72054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28B6C773-ED2E-4A72-B182-47A6707F820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60" y="4213870"/>
            <a:ext cx="96880" cy="88212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4F091048-A110-4B61-B14E-B882CDCBD7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796088"/>
            <a:ext cx="63714" cy="108736"/>
          </a:xfrm>
          <a:prstGeom prst="rect">
            <a:avLst/>
          </a:prstGeom>
        </p:spPr>
      </p:pic>
      <p:pic>
        <p:nvPicPr>
          <p:cNvPr id="36" name="Grafik 35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8618A0D6-4784-4954-8BE0-6B83D3673DD4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0" y="4280571"/>
            <a:ext cx="106917" cy="88212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FA472A1C-D36F-4883-BFD8-6DD9A2EEEAE3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24" y="3985764"/>
            <a:ext cx="104299" cy="7816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5DDFC538-ACD9-483F-95B1-1D84A635A5D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57" y="3762244"/>
            <a:ext cx="101244" cy="88212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7FD3C54C-B44E-4849-8B54-922733D475C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73" y="1534192"/>
            <a:ext cx="5326549" cy="9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Zustände und 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Körpergeschwindigkeit: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Höhe (geodätisches Koordinatensystem):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Gesamtzustandsraum eines Flugzeugs: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Stellgrößen eines Flugzeugs: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\underline{v}^\mathcal{F} = [u, v, w]^T$&#10;&#10;&#10;&#10;\end{document}" title="IguanaTex Bitmap Display">
            <a:extLst>
              <a:ext uri="{FF2B5EF4-FFF2-40B4-BE49-F238E27FC236}">
                <a16:creationId xmlns:a16="http://schemas.microsoft.com/office/drawing/2014/main" id="{8195CD95-7EF5-4C1B-A86A-10538DA2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87" y="1399604"/>
            <a:ext cx="1211333" cy="20820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8" y="2455168"/>
            <a:ext cx="879086" cy="226286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\omega}^\mathcal{F} = [p, q, r]^T$&#10;&#10;&#10;&#10;\end{document}" title="IguanaTex Bitmap Display">
            <a:extLst>
              <a:ext uri="{FF2B5EF4-FFF2-40B4-BE49-F238E27FC236}">
                <a16:creationId xmlns:a16="http://schemas.microsoft.com/office/drawing/2014/main" id="{268C8A5E-9088-45C5-9C27-8F55F1194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93" y="1927706"/>
            <a:ext cx="1167028" cy="208205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96" y="3011695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77" y="3557238"/>
            <a:ext cx="1457829" cy="229714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F77FE43B-7A2F-4FCE-9DA8-87F68A1CD9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55" y="4054976"/>
            <a:ext cx="1358075" cy="2074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D03946C-9BD5-4003-83BA-5FCBB57D8C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52" y="3642632"/>
            <a:ext cx="3131873" cy="122090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E55B8BA4-5714-44D1-A1CC-0880D01178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85" y="3642632"/>
            <a:ext cx="109714" cy="228571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8399E8-B79D-465F-8E96-B8A4326C3E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1" y="4191464"/>
            <a:ext cx="107886" cy="22857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3BA382E2-78AC-4714-9087-9007023299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973444"/>
            <a:ext cx="119518" cy="166824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sigma_\mathrm{f}$&#10;&#10;&#10;\end{document}" title="IguanaTex Bitmap Display">
            <a:extLst>
              <a:ext uri="{FF2B5EF4-FFF2-40B4-BE49-F238E27FC236}">
                <a16:creationId xmlns:a16="http://schemas.microsoft.com/office/drawing/2014/main" id="{693ED49E-72DE-4142-815B-4110459052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3" y="4938623"/>
            <a:ext cx="206629" cy="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1228986"/>
            <a:ext cx="8424000" cy="3810000"/>
          </a:xfrm>
        </p:spPr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Translatorische Gleichung: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Rotatorische Gleichung: 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Eulerwinkelgleichung: </a:t>
            </a:r>
          </a:p>
          <a:p>
            <a:pPr marL="0" indent="0"/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/>
              <a:t>Höhegleichung: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3" name="Grafik 32" descr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5D891560-5487-44DA-B222-6920682A5B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08" y="1302886"/>
            <a:ext cx="3038155" cy="690477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4F971EDA-DA0C-49C5-B0BB-4D31363B02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80" y="2345648"/>
            <a:ext cx="2505552" cy="284731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 title="IguanaTex Bitmap Display">
            <a:extLst>
              <a:ext uri="{FF2B5EF4-FFF2-40B4-BE49-F238E27FC236}">
                <a16:creationId xmlns:a16="http://schemas.microsoft.com/office/drawing/2014/main" id="{9BB017D8-B484-4788-8D0B-42B141A80D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51" y="3041236"/>
            <a:ext cx="3435812" cy="457919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&#10;$\dot{h}^\mathcal{G} = -\begin{bmatrix}0&amp;0&amp;1\end{bmatrix}\textbf{T}_\mathrm{gf}(\underline{\varphi})\underline{v}^\mathcal{F}$&#10;&#10;&#10;\end{document}" title="IguanaTex Bitmap Display">
            <a:extLst>
              <a:ext uri="{FF2B5EF4-FFF2-40B4-BE49-F238E27FC236}">
                <a16:creationId xmlns:a16="http://schemas.microsoft.com/office/drawing/2014/main" id="{18389B4B-7EED-4024-B31A-5F9001422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30" y="3964938"/>
            <a:ext cx="2282727" cy="2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146,2317"/>
  <p:tag name="LATEXADDIN" val="\documentclass{article}&#10;\usepackage{amsmath}&#10;\pagestyle{empty}&#10;\begin{document}&#10;&#10;$\textbf{C}$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2},\underline{\omega}_\mathrm{w_2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9715"/>
  <p:tag name="ORIGINALWIDTH" val="823,3971"/>
  <p:tag name="LATEXADDIN" val="\documentclass{article}&#10;\usepackage{amsmath}&#10;\pagestyle{empty}&#10;\begin{document}&#10;&#10;$[\underline{v}_\mathrm{w_1},\underline{\omega}_\mathrm{w_1}]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275,591"/>
  <p:tag name="LATEXADDIN" val="\documentclass{article}&#10;\usepackage{amsmath}&#10;\pagestyle{empty}&#10;\begin{document}&#10;$\underline{\Tilde{v}}^\mathcal{F} = \underline{v}^\mathcal{F} +\underline{v}_\mathrm{w}^\mathcal{F}$&#10;&#10;&#10;&#10;\end{document}"/>
  <p:tag name="IGUANATEXSIZE" val="15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9,97"/>
  <p:tag name="ORIGINALWIDTH" val="1361,83"/>
  <p:tag name="LATEXADDIN" val="\documentclass{article}&#10;\usepackage{amsmath}&#10;\pagestyle{empty}&#10;\begin{document}&#10;&#10;$\underline{\Tilde{\omega}}^\mathcal{F} = \underline{\omega}^\mathcal{F} + \underline{\omega}_\mathrm{w}^\mathcal{F}$&#10;&#10;&#10;\end{document}"/>
  <p:tag name="IGUANATEXSIZE" val="15"/>
  <p:tag name="IGUANATEXCURSOR" val="1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9,6888"/>
  <p:tag name="ORIGINALWIDTH" val="1960,255"/>
  <p:tag name="LATEXADDIN" val="\documentclass{article}&#10;\usepackage{amsmath}&#10;\pagestyle{empty}&#10;\begin{document}&#10;&#10;&#10;\begin{align*}&#10; \underline{\dot{x}}_{\rho}  &amp;= \textbf{A}_\rho \underline{x}_{\rho} + \textbf{B}_\rho \underline{u}_{\rho}, \qquad \underline{x}_{\rho}(0) = \underline{x}_{0\rho} \\&#10; \underline{y}_{\rho} &amp;= \textbf{C}_\rho\underline{x}_{\rho} = \begin{bmatrix}\textbf{C}_{1\rho} \\ \textbf{C}_{2\rho} \end{bmatrix} \underline{x}_{\rho}&#10;\end{align*}&#10;&#10;&#10;\end{document}"/>
  <p:tag name="IGUANATEXSIZE" val="20"/>
  <p:tag name="IGUANATEXCURSOR" val="4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9741"/>
  <p:tag name="ORIGINALWIDTH" val="911,136"/>
  <p:tag name="LATEXADDIN" val="\documentclass{article}&#10;\usepackage{amsmath}&#10;\pagestyle{empty}&#10;\begin{document}&#10;$&#10;\underline{y}_{2\rho} = \textbf{C}_{2\rho} \underline{x}_{\rho} \stackrel{!}{=} \textbf{0}&#10;$&#10;&#10;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65,9543"/>
  <p:tag name="LATEXADDIN" val="\documentclass{article}&#10;\usepackage{amsmath}&#10;\pagestyle{empty}&#10;\begin{document}&#10;&#10;$&#10;w_2 = 0&#10;$&#10;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38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0,2287"/>
  <p:tag name="LATEXADDIN" val="\documentclass{article}&#10;\usepackage{amsmath}&#10;\pagestyle{empty}&#10;\begin{document}&#10;&#10;$w_{v_1}$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1,976"/>
  <p:tag name="LATEXADDIN" val="\documentclass{article}&#10;\usepackage{amsmath}&#10;\pagestyle{empty}&#10;\begin{document}&#10;&#10;&#10;$w_{\Phi_1}$&#10;&#10;\end{document}"/>
  <p:tag name="IGUANATEXSIZE" val="15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97,2254"/>
  <p:tag name="LATEXADDIN" val="\documentclass{article}&#10;\usepackage{amsmath}&#10;\pagestyle{empty}&#10;\begin{document}&#10;&#10;&#10;$w_{\Theta_1}$&#10;&#10;\end{document}"/>
  <p:tag name="IGUANATEXSIZE" val="15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2276"/>
  <p:tag name="LATEXADDIN" val="\documentclass{article}&#10;\usepackage{amsmath}&#10;\pagestyle{empty}&#10;\begin{document}&#10;&#10;&#10;$w_{h_1}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8,23772"/>
  <p:tag name="LATEXADDIN" val="\documentclass{article}&#10;\usepackage{amsmath}&#10;\pagestyle{empty}&#10;\begin{document}&#10;&#10;$v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24,4844"/>
  <p:tag name="LATEXADDIN" val="\documentclass{article}&#10;\usepackage{amsmath}&#10;\pagestyle{empty}&#10;\begin{document}&#10;&#10;$\Phi_1$&#10;&#10;&#10;\end{document}"/>
  <p:tag name="IGUANATEXSIZE" val="20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06,4867"/>
  <p:tag name="LATEXADDIN" val="\documentclass{article}&#10;\usepackage{amsmath}&#10;\pagestyle{empty}&#10;\begin{document}&#10;&#10;$h_1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59,73"/>
  <p:tag name="LATEXADDIN" val="\documentclass{article}&#10;\usepackage{amsmath}&#10;\pagestyle{empty}&#10;\begin{document}&#10;&#10;&#10;$\Delta y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1928,009"/>
  <p:tag name="LATEXADDIN" val="\documentclass{article}&#10;\usepackage{amsmath}&#10;\pagestyle{empty}&#10;\begin{document}&#10;&#10;$&#10;G(s) = \begin{bmatrix}&#10; * &amp; 0 &amp; 0 &amp; 0 &amp; * &amp; * &amp; * &amp; * \\&#10; 0 &amp; * &amp; 0 &amp; 0 &amp; * &amp; * &amp; * &amp; * \\&#10; 0 &amp; 0 &amp; * &amp; * &amp; * &amp; * &amp; * &amp; * \\&#10; 0 &amp; 0 &amp; * &amp; * &amp; * &amp; * &amp; * &amp; * \\&#10; \hline&#10; 0 &amp; 0 &amp; 0 &amp; 0 &amp; * &amp; * &amp; * &amp; * \\&#10; 0 &amp; 0 &amp; 0 &amp; 0 &amp; * &amp; * &amp; * &amp; * \\&#10; 0 &amp; 0 &amp; 0 &amp; 0 &amp; * &amp; * &amp; * &amp; * \\&#10; 0 &amp; 0 &amp; 0 &amp; 0 &amp; * &amp; * &amp; * &amp; * &#10; \end{bmatrix}&#10;$&#10;&#10;&#10;\end{document}"/>
  <p:tag name="IGUANATEXSIZE" val="20"/>
  <p:tag name="IGUANATEXCURSOR" val="4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91,6385"/>
  <p:tag name="LATEXADDIN" val="\documentclass{article}&#10;\usepackage{amsmath}&#10;\pagestyle{empty}&#10;\begin{document}&#10;&#10;&#10;$\eta \in [-25, 10]\deg$&#10;&#10;\end{document}"/>
  <p:tag name="IGUANATEXSIZE" val="15"/>
  <p:tag name="IGUANATEXCURSOR" val="1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635,9205"/>
  <p:tag name="LATEXADDIN" val="\documentclass{article}&#10;\usepackage{amsmath}&#10;\pagestyle{empty}&#10;\begin{document}&#10;&#10;$\sigma_\textrm{f} \in [\frac{\pi}{360}, \frac{\pi}{9}]$&#10;&#10;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6,3892"/>
  <p:tag name="LATEXADDIN" val="\documentclass{article}&#10;\usepackage{amsmath}&#10;\pagestyle{empty}&#10;\begin{document}&#10;&#10;&#10;$\xi  \in [-25, 25]&#10; \deg$&#10;\end{document}"/>
  <p:tag name="IGUANATEXSIZE" val="20"/>
  <p:tag name="IGUANATEXCURSOR" val="10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87,1392"/>
  <p:tag name="LATEXADDIN" val="\documentclass{article}&#10;\usepackage{amsmath}&#10;\pagestyle{empty}&#10;\begin{document}&#10;&#10;$\zeta \in [-30, 30] \deg$&#10;&#10;&#10;\end{document}"/>
  <p:tag name="IGUANATEXSIZE" val="20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8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6878,89"/>
  <p:tag name="LATEXADDIN" val="\documentclass{article}&#10;\usepackage{amsmath}&#10;\pagestyle{empty}&#10;\begin{document}&#10;&#10;\begin{table}[h]&#10; \begin{tabular}{||c c  c c||} &#10; \hline&#10;Koordinatesystem&amp; Index  &amp; Lage&amp; x-Richtung\\ [0.5ex] &#10;\hline&#10;Geodätisches&amp; $\mathcal{G}$  &amp; $[x_\mathrm{g},y_\mathrm{g},z_\mathrm{g}]^T$&amp;Norden \\&#10;\hline&#10;Körperfestes&amp; $\mathcal{F}$  &amp; $[x_\mathrm{f},y_\mathrm{f},z_\mathrm{f}]^T$&amp;Längsachse des Körpers \\&#10;\hline&#10;&#10;Aerodynamisches&amp; $\mathcal{A}$  &amp; $[x_\mathrm{a},y_\mathrm{a},z_\mathrm{a}]^T$&amp; Anströmungsgeschwindigkeit \\&#10; [1ex] &#10; \hline&#10;\end{tabular}&#10;\end{table}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492,75"/>
  <p:tag name="LATEXFORMWIDTH" val="672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324,334"/>
  <p:tag name="LATEXADDIN" val="\documentclass{article}&#10;\usepackage{amsmath}&#10;\pagestyle{empty}&#10;\begin{document}&#10;$\underline{v}^\mathcal{F} = [u, v, w]^T$&#10;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1275,591"/>
  <p:tag name="LATEXADDIN" val="\documentclass{article}&#10;\usepackage{amsmath}&#10;\pagestyle{empty}&#10;\begin{document}&#10;$\underline{\omega}^\mathcal{F} = [p, q, r]^T$&#10;&#10;&#10;&#10;\end{document}"/>
  <p:tag name="IGUANATEXSIZE" val="15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70,566"/>
  <p:tag name="LATEXADDIN" val="\documentclass{article}&#10;\usepackage{amsmath}&#10;\pagestyle{empty}&#10;\begin{document}&#10;&#10;$\textbf{A} = \begin{bmatrix} &#10;\textbf{A}_\mathrm{f_1}&amp; \textbf{0}\\&#10;\textbf{0} &amp; \textbf{A}_\mathrm{f_2}&#10;\end{bmatrix}\\$&#10;&#10;&#10;\end{document}"/>
  <p:tag name="IGUANATEXSIZE" val="15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39,07"/>
  <p:tag name="LATEXADDIN" val="\documentclass{article}&#10;\usepackage{amsmath}&#10;\pagestyle{empty}&#10;\begin{document}&#10;&#10;$\textbf{B} = \begin{bmatrix} &#10;\textbf{B}_\mathrm{f_1}&amp; \textbf{0}\\&#10;\textbf{0} &amp; \textbf{B}_\mathrm{f_2}&#10;\end{bmatrix}$&#10;&#10;&#10;\end{document}"/>
  <p:tag name="IGUANATEXSIZE" val="20"/>
  <p:tag name="IGUANATEXCURSOR" val="16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extbf{C}\underline{x},$&#10;&#10;&#10;\end{document}"/>
  <p:tag name="IGUANATEXSIZE" val="20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v_\mathrm{f_1}\\\phi_\mathrm{f_1}\\ \theta_\mathrm{f_1}\\ h^\mathcal{G}_\mathrm{f_1} \end{bmatrix}$&#10;&#10;&#10;\end{document}"/>
  <p:tag name="IGUANATEXSIZE" val="15"/>
  <p:tag name="IGUANATEXCURSOR" val="12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v_\mathrm{f_1}-v_\mathrm{f_2}\\ \phi_\mathrm{f_1} -\phi_\mathrm{f_2}\\\theta_\mathrm{f_1}-\theta_\mathrm{f_2}\\ h^\mathcal{G}_\mathrm{f_1} - h^\mathcal{G}_\mathrm{f_2} \end{bmatrix}$&#10;&#10;&#10;\end{document}"/>
  <p:tag name="IGUANATEXSIZE" val="15"/>
  <p:tag name="IGUANATEXCURSOR" val="14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9,985"/>
  <p:tag name="ORIGINALWIDTH" val="169,4788"/>
  <p:tag name="LATEXADDIN" val="\documentclass{article}&#10;\usepackage{amsmath}&#10;\pagestyle{empty}&#10;\begin{document}&#10;&#10;$\sigma_\mathrm{f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14,586"/>
  <p:tag name="LATEXADDIN" val="\documentclass{article}&#10;\usepackage{amsmath}&#10;\pagestyle{empty}&#10;\begin{document}&#10;&#10;$\underline{\dot{v}}^\mathcal{F} = \dfrac{1}{m}\underline{r}_\mathrm{g}^\mathcal{F} + \textbf{T}_\mathrm{fg}(\underline{\varphi})\begin{bmatrix} &#10;0\\&#10;0\\&#10;g&#10;\end{bmatrix} - \underline{\omega}^\mathcal{F}\times\underline{v}^\mathcal{F}$&#10;&#10;&#10;\end{document}"/>
  <p:tag name="IGUANATEXSIZE" val="15"/>
  <p:tag name="IGUANATEXCURSOR" val="3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737,908"/>
  <p:tag name="LATEXADDIN" val="\documentclass{article}&#10;\usepackage{amsmath}&#10;\pagestyle{empty}&#10;\begin{document}&#10;&#10;$\underline{\dot{\omega}}^\mathcal{F} = -\textbf{I}^{-1}\underline{\omega}^\mathcal{F}\times\textbf{I}\underline{\omega}^\mathcal{F} + \textbf{I}^{-1}\underline{q}^\mathcal{F}_\mathrm{g}$&#10;&#10;&#10;\end{document}"/>
  <p:tag name="IGUANATEXSIZE" val="15"/>
  <p:tag name="IGUANATEXCURSOR" val="2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3756,28"/>
  <p:tag name="LATEXADDIN" val="\documentclass{article}&#10;\usepackage{amsmath}&#10;\pagestyle{empty}&#10;\begin{document}&#10;&#10;$\underline{\dot{\varphi}} =\begin{bmatrix} &#10;1 &amp; \tan(\theta)\sin(\phi)&amp;\cos(\phi)\tan(\theta)\\&#10;0&amp;\cos(\phi)&amp;-\sin(\phi)\\&#10;\end{bmatrix}\underline{\omega}^\mathcal{F}$&#10;&#10;&#10;\end{document}"/>
  <p:tag name="IGUANATEXSIZE" val="15"/>
  <p:tag name="IGUANATEXCURSOR" val="24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9666"/>
  <p:tag name="ORIGINALWIDTH" val="2494,188"/>
  <p:tag name="LATEXADDIN" val="\documentclass{article}&#10;\usepackage{amsmath}&#10;\pagestyle{empty}&#10;\begin{document}&#10;&#10;$\dot{h}^\mathcal{G} = -\begin{bmatrix}0&amp;0&amp;1\end{bmatrix}\textbf{T}_\mathrm{gf}(\underline{\varphi})\underline{v}^\mathcal{F}$&#10;&#10;&#10;\end{document}"/>
  <p:tag name="IGUANATEXSIZE" val="15"/>
  <p:tag name="IGUANATEXCURSOR" val="2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W},C_\mathrm{Q},C_\mathrm{A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1097</Words>
  <Application>Microsoft Office PowerPoint</Application>
  <PresentationFormat>Bildschirmpräsentation (16:10)</PresentationFormat>
  <Paragraphs>455</Paragraphs>
  <Slides>45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Automatisierte Luftbetankung von Passagierflugzeugen</vt:lpstr>
      <vt:lpstr>Gliederung</vt:lpstr>
      <vt:lpstr>Stand der Technik</vt:lpstr>
      <vt:lpstr>Flugkonfiguration</vt:lpstr>
      <vt:lpstr>Koordinatensysteme </vt:lpstr>
      <vt:lpstr>Modellbildung: Zustände und 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Lineare nominelle Strecke mit Windstörung</vt:lpstr>
      <vt:lpstr>Störung und Parameterschwankung</vt:lpstr>
      <vt:lpstr>Polbereichsplatzierung</vt:lpstr>
      <vt:lpstr>Verkopplungsregelung</vt:lpstr>
      <vt:lpstr>Reglerentwurf</vt:lpstr>
      <vt:lpstr>Reglerentwurf</vt:lpstr>
      <vt:lpstr>Sprungantworten Führungsgrößen</vt:lpstr>
      <vt:lpstr>Sprungantworten Verkoppelte Größen</vt:lpstr>
      <vt:lpstr>Stellgrößen</vt:lpstr>
      <vt:lpstr>Flugzeugpositionen</vt:lpstr>
      <vt:lpstr>Einfluss von Parameterschwankungen in der Masse</vt:lpstr>
      <vt:lpstr>Sprungförmige Störungen</vt:lpstr>
      <vt:lpstr>Sprungförmige Störungen</vt:lpstr>
      <vt:lpstr>Sprungförmige Störungen</vt:lpstr>
      <vt:lpstr>Fazit</vt:lpstr>
      <vt:lpstr>Ausblick</vt:lpstr>
      <vt:lpstr>Bildquellen</vt:lpstr>
      <vt:lpstr>PowerPoint-Präsentation</vt:lpstr>
      <vt:lpstr>Anhang</vt:lpstr>
      <vt:lpstr>Anhang(3)</vt:lpstr>
      <vt:lpstr>Back-up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Anhang(2)</vt:lpstr>
      <vt:lpstr>Atmosphäre und aerodynamische Größen</vt:lpstr>
      <vt:lpstr>Kräfte und Momente</vt:lpstr>
      <vt:lpstr>Zusammenfassung der Modellannahmen</vt:lpstr>
      <vt:lpstr>Sprungförmige Störungen</vt:lpstr>
      <vt:lpstr>Lösbarkeit je nach Änderung der Masse</vt:lpstr>
      <vt:lpstr>Arbeitspunkt und Linearisierung</vt:lpstr>
      <vt:lpstr>Nominelles Modell der beiden Flugzeuge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203</cp:revision>
  <dcterms:created xsi:type="dcterms:W3CDTF">2009-12-23T09:42:49Z</dcterms:created>
  <dcterms:modified xsi:type="dcterms:W3CDTF">2021-04-06T17:45:20Z</dcterms:modified>
</cp:coreProperties>
</file>